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64" r:id="rId2"/>
    <p:sldId id="257" r:id="rId3"/>
    <p:sldId id="258" r:id="rId4"/>
    <p:sldId id="259" r:id="rId5"/>
    <p:sldId id="260" r:id="rId6"/>
    <p:sldId id="262" r:id="rId7"/>
    <p:sldId id="261" r:id="rId8"/>
    <p:sldId id="263" r:id="rId9"/>
  </p:sldIdLst>
  <p:sldSz cx="14630400" cy="8229600"/>
  <p:notesSz cx="8229600" cy="14630400"/>
  <p:embeddedFontLst>
    <p:embeddedFont>
      <p:font typeface="Dela Gothic One" panose="020B0604020202020204" charset="-128"/>
      <p:regular r:id="rId11"/>
    </p:embeddedFont>
    <p:embeddedFont>
      <p:font typeface="DM Sans" pitchFamily="2" charset="0"/>
      <p:regular r:id="rId12"/>
      <p:bold r:id="rId13"/>
      <p:italic r:id="rId14"/>
      <p:boldItalic r:id="rId15"/>
    </p:embeddedFont>
  </p:embeddedFontLst>
  <p:defaultTextStyle>
    <a:defPPr>
      <a:defRPr lang="es-EC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26" autoAdjust="0"/>
    <p:restoredTop sz="94610"/>
  </p:normalViewPr>
  <p:slideViewPr>
    <p:cSldViewPr snapToGrid="0" snapToObjects="1">
      <p:cViewPr varScale="1">
        <p:scale>
          <a:sx n="55" d="100"/>
          <a:sy n="55" d="100"/>
        </p:scale>
        <p:origin x="92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notesMaster" Target="notesMasters/notesMaster1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87190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35247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621633" y="296850"/>
            <a:ext cx="7120057" cy="4917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3050" b="1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INTEGRANTES: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en-US" sz="30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</a:rPr>
              <a:t>JEIFFER ZAMBRANO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en-US" sz="30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</a:rPr>
              <a:t>NEICER ZAMBRANO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en-US" sz="3050" b="1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</a:rPr>
              <a:t>DOCENTE: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en-US" sz="30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</a:rPr>
              <a:t>CESAR SINSHIGUANO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en-US" sz="3050" b="1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</a:rPr>
              <a:t>ASIGNATURA: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en-US" sz="305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</a:rPr>
              <a:t>SISTEMAS </a:t>
            </a:r>
            <a:r>
              <a:rPr lang="en-US" sz="30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</a:rPr>
              <a:t>DISTRIBUIDOS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en-US" sz="3050" b="1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</a:rPr>
              <a:t>SEMESTRE: 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en-US" sz="30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</a:rPr>
              <a:t>OCTAVO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en-US" sz="3050" b="1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</a:rPr>
              <a:t>PERIODO: 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en-US" sz="30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</a:rPr>
              <a:t>2024-2</a:t>
            </a:r>
            <a:endParaRPr lang="en-US" sz="30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245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79095" y="1844061"/>
            <a:ext cx="5160645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32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Redes y </a:t>
            </a:r>
            <a:r>
              <a:rPr lang="en-US" sz="3200" dirty="0" err="1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Sistemas</a:t>
            </a:r>
            <a:r>
              <a:rPr lang="en-US" sz="32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 Distribuidos</a:t>
            </a:r>
            <a:endParaRPr lang="en-US" sz="3200" dirty="0"/>
          </a:p>
        </p:txBody>
      </p:sp>
      <p:sp>
        <p:nvSpPr>
          <p:cNvPr id="4" name="Text 1"/>
          <p:cNvSpPr/>
          <p:nvPr/>
        </p:nvSpPr>
        <p:spPr>
          <a:xfrm>
            <a:off x="379095" y="3027716"/>
            <a:ext cx="8385810" cy="1733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ct val="150000"/>
              </a:lnSpc>
              <a:buNone/>
            </a:pPr>
            <a:r>
              <a:rPr lang="es-ES" sz="20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Las redes y comunicaciones son el corazón de los sistemas distribuidos,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s-ES" sz="20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permitiendo que componentes dispersos se comuniquen y trabajen de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s-ES" sz="20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manera coordinada para lograr objetivos comunes.</a:t>
            </a:r>
            <a:endParaRPr lang="en-US" sz="20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72321" y="594122"/>
            <a:ext cx="11680269" cy="4438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450"/>
              </a:lnSpc>
              <a:buNone/>
            </a:pPr>
            <a:r>
              <a:rPr lang="en-US" sz="27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Protocolos de Comunicación (Referencia al Modelo OSI)</a:t>
            </a:r>
            <a:endParaRPr lang="en-US" sz="2750" dirty="0"/>
          </a:p>
        </p:txBody>
      </p:sp>
      <p:sp>
        <p:nvSpPr>
          <p:cNvPr id="3" name="Shape 1"/>
          <p:cNvSpPr/>
          <p:nvPr/>
        </p:nvSpPr>
        <p:spPr>
          <a:xfrm>
            <a:off x="667107" y="1307783"/>
            <a:ext cx="15240" cy="6327577"/>
          </a:xfrm>
          <a:prstGeom prst="roundRect">
            <a:avLst>
              <a:gd name="adj" fmla="val 371926"/>
            </a:avLst>
          </a:prstGeom>
          <a:solidFill>
            <a:srgbClr val="8D2424"/>
          </a:solidFill>
          <a:ln/>
        </p:spPr>
        <p:txBody>
          <a:bodyPr/>
          <a:lstStyle/>
          <a:p>
            <a:endParaRPr lang="es-EC"/>
          </a:p>
        </p:txBody>
      </p:sp>
      <p:sp>
        <p:nvSpPr>
          <p:cNvPr id="4" name="Shape 2"/>
          <p:cNvSpPr/>
          <p:nvPr/>
        </p:nvSpPr>
        <p:spPr>
          <a:xfrm>
            <a:off x="811292" y="1603772"/>
            <a:ext cx="472321" cy="15240"/>
          </a:xfrm>
          <a:prstGeom prst="roundRect">
            <a:avLst>
              <a:gd name="adj" fmla="val 371926"/>
            </a:avLst>
          </a:prstGeom>
          <a:solidFill>
            <a:srgbClr val="8D2424"/>
          </a:solidFill>
          <a:ln/>
        </p:spPr>
        <p:txBody>
          <a:bodyPr/>
          <a:lstStyle/>
          <a:p>
            <a:endParaRPr lang="es-EC"/>
          </a:p>
        </p:txBody>
      </p:sp>
      <p:sp>
        <p:nvSpPr>
          <p:cNvPr id="5" name="Shape 3"/>
          <p:cNvSpPr/>
          <p:nvPr/>
        </p:nvSpPr>
        <p:spPr>
          <a:xfrm>
            <a:off x="522923" y="1459587"/>
            <a:ext cx="303609" cy="303609"/>
          </a:xfrm>
          <a:prstGeom prst="roundRect">
            <a:avLst>
              <a:gd name="adj" fmla="val 18669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  <p:txBody>
          <a:bodyPr/>
          <a:lstStyle/>
          <a:p>
            <a:endParaRPr lang="es-EC"/>
          </a:p>
        </p:txBody>
      </p:sp>
      <p:sp>
        <p:nvSpPr>
          <p:cNvPr id="6" name="Text 4"/>
          <p:cNvSpPr/>
          <p:nvPr/>
        </p:nvSpPr>
        <p:spPr>
          <a:xfrm>
            <a:off x="612100" y="1504831"/>
            <a:ext cx="125254" cy="2131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6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1</a:t>
            </a:r>
            <a:endParaRPr lang="en-US" sz="1650" dirty="0"/>
          </a:p>
        </p:txBody>
      </p:sp>
      <p:sp>
        <p:nvSpPr>
          <p:cNvPr id="7" name="Text 5"/>
          <p:cNvSpPr/>
          <p:nvPr/>
        </p:nvSpPr>
        <p:spPr>
          <a:xfrm>
            <a:off x="1416963" y="1442680"/>
            <a:ext cx="1775698" cy="2218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6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Capa Física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1416963" y="1745456"/>
            <a:ext cx="12741116" cy="2157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6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Define las características físicas del medio de red, como cables, conectores y tipos de señal.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811292" y="2526983"/>
            <a:ext cx="472321" cy="15240"/>
          </a:xfrm>
          <a:prstGeom prst="roundRect">
            <a:avLst>
              <a:gd name="adj" fmla="val 371926"/>
            </a:avLst>
          </a:prstGeom>
          <a:solidFill>
            <a:srgbClr val="8D2424"/>
          </a:solidFill>
          <a:ln/>
        </p:spPr>
        <p:txBody>
          <a:bodyPr/>
          <a:lstStyle/>
          <a:p>
            <a:endParaRPr lang="es-EC"/>
          </a:p>
        </p:txBody>
      </p:sp>
      <p:sp>
        <p:nvSpPr>
          <p:cNvPr id="10" name="Shape 8"/>
          <p:cNvSpPr/>
          <p:nvPr/>
        </p:nvSpPr>
        <p:spPr>
          <a:xfrm>
            <a:off x="522923" y="2382798"/>
            <a:ext cx="303609" cy="303609"/>
          </a:xfrm>
          <a:prstGeom prst="roundRect">
            <a:avLst>
              <a:gd name="adj" fmla="val 18669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  <p:txBody>
          <a:bodyPr/>
          <a:lstStyle/>
          <a:p>
            <a:endParaRPr lang="es-EC"/>
          </a:p>
        </p:txBody>
      </p:sp>
      <p:sp>
        <p:nvSpPr>
          <p:cNvPr id="11" name="Text 9"/>
          <p:cNvSpPr/>
          <p:nvPr/>
        </p:nvSpPr>
        <p:spPr>
          <a:xfrm>
            <a:off x="585788" y="2428042"/>
            <a:ext cx="177879" cy="2131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6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2</a:t>
            </a:r>
            <a:endParaRPr lang="en-US" sz="1650" dirty="0"/>
          </a:p>
        </p:txBody>
      </p:sp>
      <p:sp>
        <p:nvSpPr>
          <p:cNvPr id="12" name="Text 10"/>
          <p:cNvSpPr/>
          <p:nvPr/>
        </p:nvSpPr>
        <p:spPr>
          <a:xfrm>
            <a:off x="1416963" y="2365891"/>
            <a:ext cx="2577703" cy="2218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6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Capa de Enlace de Datos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1416963" y="2668667"/>
            <a:ext cx="12741116" cy="2157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6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Se encarga de la detección y corrección de errores, así como del control de flujo y direccionamiento.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811292" y="3450193"/>
            <a:ext cx="472321" cy="15240"/>
          </a:xfrm>
          <a:prstGeom prst="roundRect">
            <a:avLst>
              <a:gd name="adj" fmla="val 371926"/>
            </a:avLst>
          </a:prstGeom>
          <a:solidFill>
            <a:srgbClr val="8D2424"/>
          </a:solidFill>
          <a:ln/>
        </p:spPr>
        <p:txBody>
          <a:bodyPr/>
          <a:lstStyle/>
          <a:p>
            <a:endParaRPr lang="es-EC"/>
          </a:p>
        </p:txBody>
      </p:sp>
      <p:sp>
        <p:nvSpPr>
          <p:cNvPr id="15" name="Shape 13"/>
          <p:cNvSpPr/>
          <p:nvPr/>
        </p:nvSpPr>
        <p:spPr>
          <a:xfrm>
            <a:off x="522923" y="3306008"/>
            <a:ext cx="303609" cy="303609"/>
          </a:xfrm>
          <a:prstGeom prst="roundRect">
            <a:avLst>
              <a:gd name="adj" fmla="val 18669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  <p:txBody>
          <a:bodyPr/>
          <a:lstStyle/>
          <a:p>
            <a:endParaRPr lang="es-EC"/>
          </a:p>
        </p:txBody>
      </p:sp>
      <p:sp>
        <p:nvSpPr>
          <p:cNvPr id="16" name="Text 14"/>
          <p:cNvSpPr/>
          <p:nvPr/>
        </p:nvSpPr>
        <p:spPr>
          <a:xfrm>
            <a:off x="580787" y="3351252"/>
            <a:ext cx="187762" cy="2131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6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3</a:t>
            </a:r>
            <a:endParaRPr lang="en-US" sz="1650" dirty="0"/>
          </a:p>
        </p:txBody>
      </p:sp>
      <p:sp>
        <p:nvSpPr>
          <p:cNvPr id="17" name="Text 15"/>
          <p:cNvSpPr/>
          <p:nvPr/>
        </p:nvSpPr>
        <p:spPr>
          <a:xfrm>
            <a:off x="1416963" y="3289102"/>
            <a:ext cx="1775698" cy="2218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6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Capa de Red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1416963" y="3591878"/>
            <a:ext cx="12741116" cy="2157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6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Proporciona direccionamiento lógico, enrutamiento y conmutación de paquetes.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811292" y="4373404"/>
            <a:ext cx="472321" cy="15240"/>
          </a:xfrm>
          <a:prstGeom prst="roundRect">
            <a:avLst>
              <a:gd name="adj" fmla="val 371926"/>
            </a:avLst>
          </a:prstGeom>
          <a:solidFill>
            <a:srgbClr val="8D2424"/>
          </a:solidFill>
          <a:ln/>
        </p:spPr>
        <p:txBody>
          <a:bodyPr/>
          <a:lstStyle/>
          <a:p>
            <a:endParaRPr lang="es-EC"/>
          </a:p>
        </p:txBody>
      </p:sp>
      <p:sp>
        <p:nvSpPr>
          <p:cNvPr id="20" name="Shape 18"/>
          <p:cNvSpPr/>
          <p:nvPr/>
        </p:nvSpPr>
        <p:spPr>
          <a:xfrm>
            <a:off x="522923" y="4229219"/>
            <a:ext cx="303609" cy="303609"/>
          </a:xfrm>
          <a:prstGeom prst="roundRect">
            <a:avLst>
              <a:gd name="adj" fmla="val 18669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  <p:txBody>
          <a:bodyPr/>
          <a:lstStyle/>
          <a:p>
            <a:endParaRPr lang="es-EC"/>
          </a:p>
        </p:txBody>
      </p:sp>
      <p:sp>
        <p:nvSpPr>
          <p:cNvPr id="21" name="Text 19"/>
          <p:cNvSpPr/>
          <p:nvPr/>
        </p:nvSpPr>
        <p:spPr>
          <a:xfrm>
            <a:off x="576263" y="4274463"/>
            <a:ext cx="196929" cy="2131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6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4</a:t>
            </a:r>
            <a:endParaRPr lang="en-US" sz="1650" dirty="0"/>
          </a:p>
        </p:txBody>
      </p:sp>
      <p:sp>
        <p:nvSpPr>
          <p:cNvPr id="22" name="Text 20"/>
          <p:cNvSpPr/>
          <p:nvPr/>
        </p:nvSpPr>
        <p:spPr>
          <a:xfrm>
            <a:off x="1416963" y="4212312"/>
            <a:ext cx="2113240" cy="2218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6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Capa de Transporte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1416963" y="4515088"/>
            <a:ext cx="12741116" cy="2157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6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Garantiza la entrega confiable de datos entre aplicaciones, incluido el control de errores y de flujo.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811292" y="5296614"/>
            <a:ext cx="472321" cy="15240"/>
          </a:xfrm>
          <a:prstGeom prst="roundRect">
            <a:avLst>
              <a:gd name="adj" fmla="val 371926"/>
            </a:avLst>
          </a:prstGeom>
          <a:solidFill>
            <a:srgbClr val="8D2424"/>
          </a:solidFill>
          <a:ln/>
        </p:spPr>
        <p:txBody>
          <a:bodyPr/>
          <a:lstStyle/>
          <a:p>
            <a:endParaRPr lang="es-EC"/>
          </a:p>
        </p:txBody>
      </p:sp>
      <p:sp>
        <p:nvSpPr>
          <p:cNvPr id="25" name="Shape 23"/>
          <p:cNvSpPr/>
          <p:nvPr/>
        </p:nvSpPr>
        <p:spPr>
          <a:xfrm>
            <a:off x="522923" y="5152430"/>
            <a:ext cx="303609" cy="303609"/>
          </a:xfrm>
          <a:prstGeom prst="roundRect">
            <a:avLst>
              <a:gd name="adj" fmla="val 18669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  <p:txBody>
          <a:bodyPr/>
          <a:lstStyle/>
          <a:p>
            <a:endParaRPr lang="es-EC"/>
          </a:p>
        </p:txBody>
      </p:sp>
      <p:sp>
        <p:nvSpPr>
          <p:cNvPr id="26" name="Text 24"/>
          <p:cNvSpPr/>
          <p:nvPr/>
        </p:nvSpPr>
        <p:spPr>
          <a:xfrm>
            <a:off x="580549" y="5197673"/>
            <a:ext cx="188357" cy="2131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6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5</a:t>
            </a:r>
            <a:endParaRPr lang="en-US" sz="1650" dirty="0"/>
          </a:p>
        </p:txBody>
      </p:sp>
      <p:sp>
        <p:nvSpPr>
          <p:cNvPr id="27" name="Text 25"/>
          <p:cNvSpPr/>
          <p:nvPr/>
        </p:nvSpPr>
        <p:spPr>
          <a:xfrm>
            <a:off x="1416963" y="5135523"/>
            <a:ext cx="1775698" cy="2218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6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Capa de Sesión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1416963" y="5438299"/>
            <a:ext cx="12741116" cy="2157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6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Gestiona las sesiones de comunicación entre aplicaciones, incluido el establecimiento y la terminación de conexiones.</a:t>
            </a: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811292" y="6219825"/>
            <a:ext cx="472321" cy="15240"/>
          </a:xfrm>
          <a:prstGeom prst="roundRect">
            <a:avLst>
              <a:gd name="adj" fmla="val 371926"/>
            </a:avLst>
          </a:prstGeom>
          <a:solidFill>
            <a:srgbClr val="8D2424"/>
          </a:solidFill>
          <a:ln/>
        </p:spPr>
        <p:txBody>
          <a:bodyPr/>
          <a:lstStyle/>
          <a:p>
            <a:endParaRPr lang="es-EC"/>
          </a:p>
        </p:txBody>
      </p:sp>
      <p:sp>
        <p:nvSpPr>
          <p:cNvPr id="30" name="Shape 28"/>
          <p:cNvSpPr/>
          <p:nvPr/>
        </p:nvSpPr>
        <p:spPr>
          <a:xfrm>
            <a:off x="522923" y="6075640"/>
            <a:ext cx="303609" cy="303609"/>
          </a:xfrm>
          <a:prstGeom prst="roundRect">
            <a:avLst>
              <a:gd name="adj" fmla="val 18669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  <p:txBody>
          <a:bodyPr/>
          <a:lstStyle/>
          <a:p>
            <a:endParaRPr lang="es-EC"/>
          </a:p>
        </p:txBody>
      </p:sp>
      <p:sp>
        <p:nvSpPr>
          <p:cNvPr id="31" name="Text 29"/>
          <p:cNvSpPr/>
          <p:nvPr/>
        </p:nvSpPr>
        <p:spPr>
          <a:xfrm>
            <a:off x="583525" y="6120884"/>
            <a:ext cx="182404" cy="2131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6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6</a:t>
            </a:r>
            <a:endParaRPr lang="en-US" sz="1650" dirty="0"/>
          </a:p>
        </p:txBody>
      </p:sp>
      <p:sp>
        <p:nvSpPr>
          <p:cNvPr id="32" name="Text 30"/>
          <p:cNvSpPr/>
          <p:nvPr/>
        </p:nvSpPr>
        <p:spPr>
          <a:xfrm>
            <a:off x="1416963" y="6058733"/>
            <a:ext cx="2316361" cy="2218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6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Capa de Presentación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1416963" y="6361509"/>
            <a:ext cx="12741116" cy="2157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6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Maneja el formato de datos y el cifrado/descifrado, asegurando el intercambio de datos compatible entre aplicaciones.</a:t>
            </a: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>
            <a:off x="811292" y="7143036"/>
            <a:ext cx="472321" cy="15240"/>
          </a:xfrm>
          <a:prstGeom prst="roundRect">
            <a:avLst>
              <a:gd name="adj" fmla="val 371926"/>
            </a:avLst>
          </a:prstGeom>
          <a:solidFill>
            <a:srgbClr val="8D2424"/>
          </a:solidFill>
          <a:ln/>
        </p:spPr>
        <p:txBody>
          <a:bodyPr/>
          <a:lstStyle/>
          <a:p>
            <a:endParaRPr lang="es-EC"/>
          </a:p>
        </p:txBody>
      </p:sp>
      <p:sp>
        <p:nvSpPr>
          <p:cNvPr id="35" name="Shape 33"/>
          <p:cNvSpPr/>
          <p:nvPr/>
        </p:nvSpPr>
        <p:spPr>
          <a:xfrm>
            <a:off x="522923" y="6998851"/>
            <a:ext cx="303609" cy="303609"/>
          </a:xfrm>
          <a:prstGeom prst="roundRect">
            <a:avLst>
              <a:gd name="adj" fmla="val 18669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  <p:txBody>
          <a:bodyPr/>
          <a:lstStyle/>
          <a:p>
            <a:endParaRPr lang="es-EC"/>
          </a:p>
        </p:txBody>
      </p:sp>
      <p:sp>
        <p:nvSpPr>
          <p:cNvPr id="36" name="Text 34"/>
          <p:cNvSpPr/>
          <p:nvPr/>
        </p:nvSpPr>
        <p:spPr>
          <a:xfrm>
            <a:off x="591860" y="7044095"/>
            <a:ext cx="165616" cy="2131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6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7</a:t>
            </a:r>
            <a:endParaRPr lang="en-US" sz="1650" dirty="0"/>
          </a:p>
        </p:txBody>
      </p:sp>
      <p:sp>
        <p:nvSpPr>
          <p:cNvPr id="37" name="Text 35"/>
          <p:cNvSpPr/>
          <p:nvPr/>
        </p:nvSpPr>
        <p:spPr>
          <a:xfrm>
            <a:off x="1416963" y="6981944"/>
            <a:ext cx="2004774" cy="2218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6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Capa de Aplicación</a:t>
            </a:r>
            <a:endParaRPr lang="en-US" sz="1600" dirty="0"/>
          </a:p>
        </p:txBody>
      </p:sp>
      <p:sp>
        <p:nvSpPr>
          <p:cNvPr id="38" name="Text 36"/>
          <p:cNvSpPr/>
          <p:nvPr/>
        </p:nvSpPr>
        <p:spPr>
          <a:xfrm>
            <a:off x="1416963" y="7284720"/>
            <a:ext cx="12741116" cy="2157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6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Proporciona servicios a las aplicaciones, como correo electrónico, navegación web y uso compartido de archivos.</a:t>
            </a:r>
            <a:endParaRPr lang="en-US" sz="1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2410420"/>
            <a:ext cx="6118027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Topologías de Red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3664625"/>
            <a:ext cx="2858691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Topología de Bus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58309" y="4237434"/>
            <a:ext cx="4018359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Todos los dispositivos se conectan a un cable central único, que actúa como un medio compartido para la comunicación.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5312926" y="3664625"/>
            <a:ext cx="3547348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Topología de Estrella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12926" y="4237434"/>
            <a:ext cx="4018359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Todos los dispositivos se conectan a un concentrador o conmutador central, que actúa como un punto central para toda la comunicación.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9867543" y="3664625"/>
            <a:ext cx="3159681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Topología de Anillo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67543" y="4237434"/>
            <a:ext cx="4018359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Los dispositivos se conectan en un bucle cerrado, con el flujo de datos en una sola dirección alrededor del anillo.</a:t>
            </a:r>
            <a:endParaRPr lang="en-US" sz="17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91131" y="877253"/>
            <a:ext cx="7734538" cy="13246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200"/>
              </a:lnSpc>
              <a:buNone/>
            </a:pPr>
            <a:r>
              <a:rPr lang="en-US" sz="41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Redes de Banda Ancha y Redes Inalámbricas</a:t>
            </a:r>
            <a:endParaRPr lang="en-US" sz="4150" dirty="0"/>
          </a:p>
        </p:txBody>
      </p:sp>
      <p:sp>
        <p:nvSpPr>
          <p:cNvPr id="4" name="Shape 1"/>
          <p:cNvSpPr/>
          <p:nvPr/>
        </p:nvSpPr>
        <p:spPr>
          <a:xfrm>
            <a:off x="6191131" y="2503884"/>
            <a:ext cx="3766661" cy="3133249"/>
          </a:xfrm>
          <a:prstGeom prst="roundRect">
            <a:avLst>
              <a:gd name="adj" fmla="val 2699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  <p:txBody>
          <a:bodyPr/>
          <a:lstStyle/>
          <a:p>
            <a:endParaRPr lang="es-EC"/>
          </a:p>
        </p:txBody>
      </p:sp>
      <p:sp>
        <p:nvSpPr>
          <p:cNvPr id="5" name="Text 2"/>
          <p:cNvSpPr/>
          <p:nvPr/>
        </p:nvSpPr>
        <p:spPr>
          <a:xfrm>
            <a:off x="6400086" y="2712839"/>
            <a:ext cx="3348752" cy="6622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0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Redes de Banda Ancha</a:t>
            </a:r>
            <a:endParaRPr lang="en-US" sz="2050" dirty="0"/>
          </a:p>
        </p:txBody>
      </p:sp>
      <p:sp>
        <p:nvSpPr>
          <p:cNvPr id="6" name="Text 3"/>
          <p:cNvSpPr/>
          <p:nvPr/>
        </p:nvSpPr>
        <p:spPr>
          <a:xfrm>
            <a:off x="6400086" y="3495794"/>
            <a:ext cx="3348752" cy="19323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15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Conexiones de internet de alta velocidad, que generalmente utilizan tecnologías de cable, fibra óptica o DSL, proporcionando un alto ancho de banda para la transmisión de datos.</a:t>
            </a:r>
            <a:endParaRPr lang="en-US" sz="1550" dirty="0"/>
          </a:p>
        </p:txBody>
      </p:sp>
      <p:sp>
        <p:nvSpPr>
          <p:cNvPr id="7" name="Shape 4"/>
          <p:cNvSpPr/>
          <p:nvPr/>
        </p:nvSpPr>
        <p:spPr>
          <a:xfrm>
            <a:off x="10159127" y="2503884"/>
            <a:ext cx="3766661" cy="3133249"/>
          </a:xfrm>
          <a:prstGeom prst="roundRect">
            <a:avLst>
              <a:gd name="adj" fmla="val 2699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  <p:txBody>
          <a:bodyPr/>
          <a:lstStyle/>
          <a:p>
            <a:endParaRPr lang="es-EC"/>
          </a:p>
        </p:txBody>
      </p:sp>
      <p:sp>
        <p:nvSpPr>
          <p:cNvPr id="8" name="Text 5"/>
          <p:cNvSpPr/>
          <p:nvPr/>
        </p:nvSpPr>
        <p:spPr>
          <a:xfrm>
            <a:off x="10368082" y="2712839"/>
            <a:ext cx="3180040" cy="331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0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Redes Inalámbricas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10368082" y="3164681"/>
            <a:ext cx="3348752" cy="16103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15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Permiten la comunicación sin cables físicos, utilizando ondas de radio y tecnologías como Wi-Fi y Bluetooth, ofreciendo flexibilidad y movilidad.</a:t>
            </a:r>
            <a:endParaRPr lang="en-US" sz="1550" dirty="0"/>
          </a:p>
        </p:txBody>
      </p:sp>
      <p:sp>
        <p:nvSpPr>
          <p:cNvPr id="10" name="Shape 7"/>
          <p:cNvSpPr/>
          <p:nvPr/>
        </p:nvSpPr>
        <p:spPr>
          <a:xfrm>
            <a:off x="6191131" y="5838468"/>
            <a:ext cx="7734538" cy="1513880"/>
          </a:xfrm>
          <a:prstGeom prst="roundRect">
            <a:avLst>
              <a:gd name="adj" fmla="val 5587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  <p:txBody>
          <a:bodyPr/>
          <a:lstStyle/>
          <a:p>
            <a:endParaRPr lang="es-EC"/>
          </a:p>
        </p:txBody>
      </p:sp>
      <p:sp>
        <p:nvSpPr>
          <p:cNvPr id="11" name="Text 8"/>
          <p:cNvSpPr/>
          <p:nvPr/>
        </p:nvSpPr>
        <p:spPr>
          <a:xfrm>
            <a:off x="6400086" y="6047422"/>
            <a:ext cx="2649617" cy="331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0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Redes Celulares</a:t>
            </a:r>
            <a:endParaRPr lang="en-US" sz="2050" dirty="0"/>
          </a:p>
        </p:txBody>
      </p:sp>
      <p:sp>
        <p:nvSpPr>
          <p:cNvPr id="12" name="Text 9"/>
          <p:cNvSpPr/>
          <p:nvPr/>
        </p:nvSpPr>
        <p:spPr>
          <a:xfrm>
            <a:off x="6400086" y="6499265"/>
            <a:ext cx="7316629" cy="6441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15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Utilizan torres de telefonía móvil para proporcionar cobertura inalámbrica en un área más amplia, permitiendo la comunicación en diferentes ubicaciones.</a:t>
            </a:r>
            <a:endParaRPr lang="en-US" sz="15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08502" y="552569"/>
            <a:ext cx="7899797" cy="11694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600"/>
              </a:lnSpc>
              <a:buNone/>
            </a:pPr>
            <a:r>
              <a:rPr lang="en-US" sz="36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Tendencias e Innovaciones en Redes</a:t>
            </a:r>
            <a:endParaRPr lang="en-US" sz="36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8502" y="1988582"/>
            <a:ext cx="888802" cy="142208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263884" y="2166342"/>
            <a:ext cx="2338983" cy="292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6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5G y Más Allá</a:t>
            </a:r>
            <a:endParaRPr lang="en-US" sz="1600" dirty="0"/>
          </a:p>
        </p:txBody>
      </p:sp>
      <p:sp>
        <p:nvSpPr>
          <p:cNvPr id="6" name="Text 2"/>
          <p:cNvSpPr/>
          <p:nvPr/>
        </p:nvSpPr>
        <p:spPr>
          <a:xfrm>
            <a:off x="7263884" y="2565321"/>
            <a:ext cx="6744414" cy="5686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6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Las redes celulares de próxima generación prometen velocidades aún más rápidas y menor latencia, permitiendo nuevas aplicaciones y servicios.</a:t>
            </a:r>
            <a:endParaRPr lang="en-US" sz="16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8502" y="3410664"/>
            <a:ext cx="888802" cy="142208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263884" y="3588425"/>
            <a:ext cx="3424118" cy="292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6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Computación en el Borde</a:t>
            </a:r>
            <a:endParaRPr lang="en-US" sz="1600" dirty="0"/>
          </a:p>
        </p:txBody>
      </p:sp>
      <p:sp>
        <p:nvSpPr>
          <p:cNvPr id="9" name="Text 4"/>
          <p:cNvSpPr/>
          <p:nvPr/>
        </p:nvSpPr>
        <p:spPr>
          <a:xfrm>
            <a:off x="7263884" y="3987403"/>
            <a:ext cx="6744414" cy="5686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6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Procesar datos más cerca del borde de la red, reduciendo la latencia y mejorando la capacidad de respuesta en tiempo real.</a:t>
            </a:r>
            <a:endParaRPr lang="en-US" sz="16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08502" y="4832747"/>
            <a:ext cx="888802" cy="142208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263884" y="5010507"/>
            <a:ext cx="4963120" cy="292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6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Redes Definidas por Software (SDN)</a:t>
            </a:r>
            <a:endParaRPr lang="en-US" sz="1600" dirty="0"/>
          </a:p>
        </p:txBody>
      </p:sp>
      <p:sp>
        <p:nvSpPr>
          <p:cNvPr id="12" name="Text 6"/>
          <p:cNvSpPr/>
          <p:nvPr/>
        </p:nvSpPr>
        <p:spPr>
          <a:xfrm>
            <a:off x="7263884" y="5409486"/>
            <a:ext cx="6744414" cy="5686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6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Control centralizado de la infraestructura de red, permitiendo mayor flexibilidad y automatización.</a:t>
            </a:r>
            <a:endParaRPr lang="en-US" sz="16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08502" y="6254829"/>
            <a:ext cx="888802" cy="1422083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263884" y="6432590"/>
            <a:ext cx="3717846" cy="292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6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Internet de las Cosas (IoT)</a:t>
            </a:r>
            <a:endParaRPr lang="en-US" sz="1600" dirty="0"/>
          </a:p>
        </p:txBody>
      </p:sp>
      <p:sp>
        <p:nvSpPr>
          <p:cNvPr id="15" name="Text 8"/>
          <p:cNvSpPr/>
          <p:nvPr/>
        </p:nvSpPr>
        <p:spPr>
          <a:xfrm>
            <a:off x="7263884" y="6831568"/>
            <a:ext cx="6744414" cy="5686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6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Conectar miles de millones de dispositivos a Internet, abriendo nuevas posibilidades para la automatización, la recopilación de datos y el control remoto.</a:t>
            </a:r>
            <a:endParaRPr lang="en-US" sz="1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958500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865495" y="297894"/>
            <a:ext cx="6136838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1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Conceptos Fundamentales de Redes</a:t>
            </a:r>
            <a:endParaRPr lang="en-US" sz="1100" dirty="0"/>
          </a:p>
        </p:txBody>
      </p:sp>
      <p:sp>
        <p:nvSpPr>
          <p:cNvPr id="4" name="Shape 1"/>
          <p:cNvSpPr/>
          <p:nvPr/>
        </p:nvSpPr>
        <p:spPr>
          <a:xfrm>
            <a:off x="5865495" y="816531"/>
            <a:ext cx="8385810" cy="1635443"/>
          </a:xfrm>
          <a:prstGeom prst="roundRect">
            <a:avLst>
              <a:gd name="adj" fmla="val 2782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  <p:txBody>
          <a:bodyPr/>
          <a:lstStyle/>
          <a:p>
            <a:endParaRPr lang="es-EC" sz="1100"/>
          </a:p>
        </p:txBody>
      </p:sp>
      <p:sp>
        <p:nvSpPr>
          <p:cNvPr id="5" name="Shape 2"/>
          <p:cNvSpPr/>
          <p:nvPr/>
        </p:nvSpPr>
        <p:spPr>
          <a:xfrm>
            <a:off x="5873115" y="824151"/>
            <a:ext cx="8370570" cy="31837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s-EC" sz="1100"/>
          </a:p>
        </p:txBody>
      </p:sp>
      <p:sp>
        <p:nvSpPr>
          <p:cNvPr id="6" name="Text 3"/>
          <p:cNvSpPr/>
          <p:nvPr/>
        </p:nvSpPr>
        <p:spPr>
          <a:xfrm>
            <a:off x="5981343" y="896660"/>
            <a:ext cx="3965019" cy="1733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350"/>
              </a:lnSpc>
              <a:buNone/>
            </a:pPr>
            <a:r>
              <a:rPr lang="en-US" sz="11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Direcciones IP</a:t>
            </a:r>
            <a:endParaRPr lang="en-US" sz="1100" dirty="0"/>
          </a:p>
        </p:txBody>
      </p:sp>
      <p:sp>
        <p:nvSpPr>
          <p:cNvPr id="7" name="Text 4"/>
          <p:cNvSpPr/>
          <p:nvPr/>
        </p:nvSpPr>
        <p:spPr>
          <a:xfrm>
            <a:off x="10170438" y="896660"/>
            <a:ext cx="3965019" cy="1733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350"/>
              </a:lnSpc>
              <a:buNone/>
            </a:pPr>
            <a:r>
              <a:rPr lang="en-US" sz="11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Direcciones únicas que identifican a los dispositivos en una red.</a:t>
            </a:r>
            <a:endParaRPr lang="en-US" sz="1100" dirty="0"/>
          </a:p>
        </p:txBody>
      </p:sp>
      <p:sp>
        <p:nvSpPr>
          <p:cNvPr id="8" name="Shape 5"/>
          <p:cNvSpPr/>
          <p:nvPr/>
        </p:nvSpPr>
        <p:spPr>
          <a:xfrm>
            <a:off x="5873115" y="1142524"/>
            <a:ext cx="8370570" cy="31837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s-EC" sz="1100"/>
          </a:p>
        </p:txBody>
      </p:sp>
      <p:sp>
        <p:nvSpPr>
          <p:cNvPr id="9" name="Text 6"/>
          <p:cNvSpPr/>
          <p:nvPr/>
        </p:nvSpPr>
        <p:spPr>
          <a:xfrm>
            <a:off x="5981343" y="1215033"/>
            <a:ext cx="3965019" cy="1733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350"/>
              </a:lnSpc>
              <a:buNone/>
            </a:pPr>
            <a:r>
              <a:rPr lang="en-US" sz="11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Subredes</a:t>
            </a:r>
            <a:endParaRPr lang="en-US" sz="1100" dirty="0"/>
          </a:p>
        </p:txBody>
      </p:sp>
      <p:sp>
        <p:nvSpPr>
          <p:cNvPr id="10" name="Text 7"/>
          <p:cNvSpPr/>
          <p:nvPr/>
        </p:nvSpPr>
        <p:spPr>
          <a:xfrm>
            <a:off x="9795034" y="1199815"/>
            <a:ext cx="3965019" cy="1733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350"/>
              </a:lnSpc>
              <a:buNone/>
            </a:pPr>
            <a:r>
              <a:rPr lang="en-US" sz="11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Divisiones de una red que permiten un enrutamiento y gestión eficientes.</a:t>
            </a:r>
            <a:endParaRPr lang="en-US" sz="1100" dirty="0"/>
          </a:p>
        </p:txBody>
      </p:sp>
      <p:sp>
        <p:nvSpPr>
          <p:cNvPr id="11" name="Shape 8"/>
          <p:cNvSpPr/>
          <p:nvPr/>
        </p:nvSpPr>
        <p:spPr>
          <a:xfrm>
            <a:off x="5873115" y="1460897"/>
            <a:ext cx="8370570" cy="49172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s-EC" sz="1100"/>
          </a:p>
        </p:txBody>
      </p:sp>
      <p:sp>
        <p:nvSpPr>
          <p:cNvPr id="12" name="Text 9"/>
          <p:cNvSpPr/>
          <p:nvPr/>
        </p:nvSpPr>
        <p:spPr>
          <a:xfrm>
            <a:off x="5981343" y="1533406"/>
            <a:ext cx="3965019" cy="1733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350"/>
              </a:lnSpc>
              <a:buNone/>
            </a:pPr>
            <a:r>
              <a:rPr lang="en-US" sz="11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Enrutadores</a:t>
            </a:r>
            <a:endParaRPr lang="en-US" sz="1100" dirty="0"/>
          </a:p>
        </p:txBody>
      </p:sp>
      <p:sp>
        <p:nvSpPr>
          <p:cNvPr id="13" name="Text 10"/>
          <p:cNvSpPr/>
          <p:nvPr/>
        </p:nvSpPr>
        <p:spPr>
          <a:xfrm>
            <a:off x="10170438" y="1533406"/>
            <a:ext cx="3965019" cy="3467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350"/>
              </a:lnSpc>
              <a:buNone/>
            </a:pPr>
            <a:r>
              <a:rPr lang="en-US" sz="11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Dispositivos que conectan diferentes redes y reenvían paquetes de datos según su destino.</a:t>
            </a:r>
            <a:endParaRPr lang="en-US" sz="1100" dirty="0"/>
          </a:p>
        </p:txBody>
      </p:sp>
      <p:sp>
        <p:nvSpPr>
          <p:cNvPr id="14" name="Shape 11"/>
          <p:cNvSpPr/>
          <p:nvPr/>
        </p:nvSpPr>
        <p:spPr>
          <a:xfrm>
            <a:off x="5873115" y="1952625"/>
            <a:ext cx="8370570" cy="491728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s-EC" sz="1100"/>
          </a:p>
        </p:txBody>
      </p:sp>
      <p:sp>
        <p:nvSpPr>
          <p:cNvPr id="15" name="Text 12"/>
          <p:cNvSpPr/>
          <p:nvPr/>
        </p:nvSpPr>
        <p:spPr>
          <a:xfrm>
            <a:off x="5981343" y="2025134"/>
            <a:ext cx="3965019" cy="1733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350"/>
              </a:lnSpc>
              <a:buNone/>
            </a:pPr>
            <a:r>
              <a:rPr lang="en-US" sz="11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Conmutadores</a:t>
            </a:r>
            <a:endParaRPr lang="en-US" sz="1100" dirty="0"/>
          </a:p>
        </p:txBody>
      </p:sp>
      <p:sp>
        <p:nvSpPr>
          <p:cNvPr id="16" name="Text 13"/>
          <p:cNvSpPr/>
          <p:nvPr/>
        </p:nvSpPr>
        <p:spPr>
          <a:xfrm>
            <a:off x="10170438" y="2025134"/>
            <a:ext cx="3965019" cy="3467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350"/>
              </a:lnSpc>
              <a:buNone/>
            </a:pPr>
            <a:r>
              <a:rPr lang="en-US" sz="11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Dispositivos que conectan dispositivos dentro de una red local, permitiendo una comunicación eficiente entre ellos.</a:t>
            </a:r>
            <a:endParaRPr lang="en-US" sz="1100" dirty="0"/>
          </a:p>
        </p:txBody>
      </p:sp>
      <p:sp>
        <p:nvSpPr>
          <p:cNvPr id="17" name="Text 14"/>
          <p:cNvSpPr/>
          <p:nvPr/>
        </p:nvSpPr>
        <p:spPr>
          <a:xfrm>
            <a:off x="5865495" y="2614374"/>
            <a:ext cx="5160645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1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Redes y </a:t>
            </a:r>
            <a:r>
              <a:rPr lang="en-US" sz="1100" dirty="0" err="1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Sistemas</a:t>
            </a:r>
            <a:r>
              <a:rPr lang="en-US" sz="11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 Distribuidos</a:t>
            </a:r>
            <a:endParaRPr lang="en-US" sz="1100" dirty="0"/>
          </a:p>
        </p:txBody>
      </p:sp>
      <p:sp>
        <p:nvSpPr>
          <p:cNvPr id="18" name="Text 15"/>
          <p:cNvSpPr/>
          <p:nvPr/>
        </p:nvSpPr>
        <p:spPr>
          <a:xfrm>
            <a:off x="5865495" y="3133011"/>
            <a:ext cx="8385810" cy="1733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350"/>
              </a:lnSpc>
              <a:buNone/>
            </a:pPr>
            <a:r>
              <a:rPr lang="en-US" sz="11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Las redes y los </a:t>
            </a:r>
            <a:r>
              <a:rPr lang="en-US" sz="1100" dirty="0" err="1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sistemas</a:t>
            </a:r>
            <a:r>
              <a:rPr lang="en-US" sz="11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distribuidos son cruciales para la tecnología moderna. Exploraremos estos conceptos y su impacto.</a:t>
            </a:r>
            <a:endParaRPr lang="en-US" sz="1100" dirty="0"/>
          </a:p>
        </p:txBody>
      </p:sp>
      <p:sp>
        <p:nvSpPr>
          <p:cNvPr id="19" name="Text 16"/>
          <p:cNvSpPr/>
          <p:nvPr/>
        </p:nvSpPr>
        <p:spPr>
          <a:xfrm>
            <a:off x="5865495" y="3468767"/>
            <a:ext cx="4192072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1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Redes y Comunicaciones</a:t>
            </a:r>
            <a:endParaRPr lang="en-US" sz="1100" dirty="0"/>
          </a:p>
        </p:txBody>
      </p:sp>
      <p:sp>
        <p:nvSpPr>
          <p:cNvPr id="20" name="Text 17"/>
          <p:cNvSpPr/>
          <p:nvPr/>
        </p:nvSpPr>
        <p:spPr>
          <a:xfrm>
            <a:off x="5865495" y="3987403"/>
            <a:ext cx="8385810" cy="1733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350"/>
              </a:lnSpc>
              <a:buNone/>
            </a:pPr>
            <a:r>
              <a:rPr lang="en-US" sz="11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Analizaremos cómo se conectan y comunican los diferentes componentes de los </a:t>
            </a:r>
            <a:r>
              <a:rPr lang="en-US" sz="1100" dirty="0" err="1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sistemas</a:t>
            </a:r>
            <a:r>
              <a:rPr lang="en-US" sz="11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distribuidos.</a:t>
            </a:r>
            <a:endParaRPr lang="en-US" sz="1100" dirty="0"/>
          </a:p>
        </p:txBody>
      </p:sp>
      <p:sp>
        <p:nvSpPr>
          <p:cNvPr id="21" name="Text 18"/>
          <p:cNvSpPr/>
          <p:nvPr/>
        </p:nvSpPr>
        <p:spPr>
          <a:xfrm>
            <a:off x="5865495" y="4323159"/>
            <a:ext cx="4826556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1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Protocolos de Comunicación</a:t>
            </a:r>
            <a:endParaRPr lang="en-US" sz="1100" dirty="0"/>
          </a:p>
        </p:txBody>
      </p:sp>
      <p:sp>
        <p:nvSpPr>
          <p:cNvPr id="22" name="Text 19"/>
          <p:cNvSpPr/>
          <p:nvPr/>
        </p:nvSpPr>
        <p:spPr>
          <a:xfrm>
            <a:off x="5865495" y="4841796"/>
            <a:ext cx="8385810" cy="1733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350"/>
              </a:lnSpc>
              <a:buNone/>
            </a:pPr>
            <a:r>
              <a:rPr lang="en-US" sz="11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Exploraremos los principales protocolos, entendiendo cómo permiten la interoperabilidad.</a:t>
            </a:r>
            <a:endParaRPr lang="en-US" sz="1100" dirty="0"/>
          </a:p>
        </p:txBody>
      </p:sp>
      <p:sp>
        <p:nvSpPr>
          <p:cNvPr id="23" name="Text 20"/>
          <p:cNvSpPr/>
          <p:nvPr/>
        </p:nvSpPr>
        <p:spPr>
          <a:xfrm>
            <a:off x="5865495" y="5177552"/>
            <a:ext cx="305907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1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Topologías de Red</a:t>
            </a:r>
            <a:endParaRPr lang="en-US" sz="1100" dirty="0"/>
          </a:p>
        </p:txBody>
      </p:sp>
      <p:sp>
        <p:nvSpPr>
          <p:cNvPr id="24" name="Text 21"/>
          <p:cNvSpPr/>
          <p:nvPr/>
        </p:nvSpPr>
        <p:spPr>
          <a:xfrm>
            <a:off x="5865495" y="5696188"/>
            <a:ext cx="8385810" cy="1733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350"/>
              </a:lnSpc>
              <a:buNone/>
            </a:pPr>
            <a:r>
              <a:rPr lang="en-US" sz="11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Analizaremos las diferentes topologías y cómo afectan el rendimiento y la confiabilidad.</a:t>
            </a:r>
            <a:endParaRPr lang="en-US" sz="1100" dirty="0"/>
          </a:p>
        </p:txBody>
      </p:sp>
      <p:sp>
        <p:nvSpPr>
          <p:cNvPr id="25" name="Text 22"/>
          <p:cNvSpPr/>
          <p:nvPr/>
        </p:nvSpPr>
        <p:spPr>
          <a:xfrm>
            <a:off x="5865495" y="6031944"/>
            <a:ext cx="2998351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1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Redes Avanzadas</a:t>
            </a:r>
            <a:endParaRPr lang="en-US" sz="1100" dirty="0"/>
          </a:p>
        </p:txBody>
      </p:sp>
      <p:sp>
        <p:nvSpPr>
          <p:cNvPr id="26" name="Text 23"/>
          <p:cNvSpPr/>
          <p:nvPr/>
        </p:nvSpPr>
        <p:spPr>
          <a:xfrm>
            <a:off x="5865495" y="6550581"/>
            <a:ext cx="8385810" cy="1733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350"/>
              </a:lnSpc>
              <a:buNone/>
            </a:pPr>
            <a:r>
              <a:rPr lang="en-US" sz="11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Exploraremos las tecnologías de redes de banda ancha e inalámbricas, y su impacto.</a:t>
            </a:r>
            <a:endParaRPr lang="en-US" sz="1100" dirty="0"/>
          </a:p>
        </p:txBody>
      </p:sp>
      <p:sp>
        <p:nvSpPr>
          <p:cNvPr id="27" name="Text 24"/>
          <p:cNvSpPr/>
          <p:nvPr/>
        </p:nvSpPr>
        <p:spPr>
          <a:xfrm>
            <a:off x="5865495" y="6886337"/>
            <a:ext cx="3929539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1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Fundamentos de Redes</a:t>
            </a:r>
            <a:endParaRPr lang="en-US" sz="1100" dirty="0"/>
          </a:p>
        </p:txBody>
      </p:sp>
      <p:sp>
        <p:nvSpPr>
          <p:cNvPr id="28" name="Text 25"/>
          <p:cNvSpPr/>
          <p:nvPr/>
        </p:nvSpPr>
        <p:spPr>
          <a:xfrm>
            <a:off x="5865495" y="7404973"/>
            <a:ext cx="8385810" cy="1733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350"/>
              </a:lnSpc>
              <a:buNone/>
            </a:pPr>
            <a:r>
              <a:rPr lang="en-US" sz="11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Revisaremos conceptos clave como direccionamiento IP, enrutamiento y seguridad.</a:t>
            </a:r>
            <a:endParaRPr lang="en-US" sz="1100" dirty="0"/>
          </a:p>
        </p:txBody>
      </p:sp>
      <p:sp>
        <p:nvSpPr>
          <p:cNvPr id="29" name="Text 26"/>
          <p:cNvSpPr/>
          <p:nvPr/>
        </p:nvSpPr>
        <p:spPr>
          <a:xfrm>
            <a:off x="5865495" y="7740729"/>
            <a:ext cx="4588788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1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Tendencias e Innovaciones</a:t>
            </a:r>
            <a:endParaRPr lang="en-US" sz="1100" dirty="0"/>
          </a:p>
        </p:txBody>
      </p:sp>
      <p:sp>
        <p:nvSpPr>
          <p:cNvPr id="30" name="Text 27"/>
          <p:cNvSpPr/>
          <p:nvPr/>
        </p:nvSpPr>
        <p:spPr>
          <a:xfrm>
            <a:off x="5486400" y="8599884"/>
            <a:ext cx="8385810" cy="1733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350"/>
              </a:lnSpc>
              <a:buNone/>
            </a:pPr>
            <a:r>
              <a:rPr lang="en-US" sz="8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Analizaremos cómo tecnologías emergentes están transformando las redes.</a:t>
            </a:r>
            <a:endParaRPr lang="en-US" sz="850" dirty="0"/>
          </a:p>
        </p:txBody>
      </p:sp>
      <p:sp>
        <p:nvSpPr>
          <p:cNvPr id="31" name="Text 28"/>
          <p:cNvSpPr/>
          <p:nvPr/>
        </p:nvSpPr>
        <p:spPr>
          <a:xfrm>
            <a:off x="5865495" y="8595122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Conclusión</a:t>
            </a:r>
            <a:endParaRPr lang="en-US" sz="2200" dirty="0"/>
          </a:p>
        </p:txBody>
      </p:sp>
      <p:sp>
        <p:nvSpPr>
          <p:cNvPr id="32" name="Text 29"/>
          <p:cNvSpPr/>
          <p:nvPr/>
        </p:nvSpPr>
        <p:spPr>
          <a:xfrm>
            <a:off x="5865495" y="9113758"/>
            <a:ext cx="8385810" cy="1733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350"/>
              </a:lnSpc>
              <a:buNone/>
            </a:pPr>
            <a:r>
              <a:rPr lang="en-US" sz="8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Resumiremos los conceptos clave y el impacto de las redes y </a:t>
            </a:r>
            <a:r>
              <a:rPr lang="en-US" sz="850" dirty="0" err="1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sistemas</a:t>
            </a:r>
            <a:r>
              <a:rPr lang="en-US" sz="8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distribuidos.</a:t>
            </a:r>
            <a:endParaRPr lang="en-US" sz="8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66393" y="533638"/>
            <a:ext cx="7759779" cy="6262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900"/>
              </a:lnSpc>
              <a:buNone/>
            </a:pPr>
            <a:r>
              <a:rPr lang="en-US" sz="39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Conclusión y Puntos Clave</a:t>
            </a:r>
            <a:endParaRPr lang="en-US" sz="39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393" y="1445419"/>
            <a:ext cx="475893" cy="47589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66393" y="2111693"/>
            <a:ext cx="2505194" cy="313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6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Conectividad</a:t>
            </a:r>
            <a:endParaRPr lang="en-US" sz="1600" dirty="0"/>
          </a:p>
        </p:txBody>
      </p:sp>
      <p:sp>
        <p:nvSpPr>
          <p:cNvPr id="6" name="Text 2"/>
          <p:cNvSpPr/>
          <p:nvPr/>
        </p:nvSpPr>
        <p:spPr>
          <a:xfrm>
            <a:off x="666393" y="2539008"/>
            <a:ext cx="7811214" cy="6091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6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Las redes desempeñan un papel vital en la conexión de dispositivos, personas y empresas, permitiendo la comunicación y la colaboración.</a:t>
            </a:r>
            <a:endParaRPr lang="en-US" sz="16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393" y="3719274"/>
            <a:ext cx="475893" cy="47589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66393" y="4385548"/>
            <a:ext cx="3246596" cy="313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6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Intercambio de Datos</a:t>
            </a:r>
            <a:endParaRPr lang="en-US" sz="1600" dirty="0"/>
          </a:p>
        </p:txBody>
      </p:sp>
      <p:sp>
        <p:nvSpPr>
          <p:cNvPr id="9" name="Text 4"/>
          <p:cNvSpPr/>
          <p:nvPr/>
        </p:nvSpPr>
        <p:spPr>
          <a:xfrm>
            <a:off x="666393" y="4812863"/>
            <a:ext cx="7811214" cy="6091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6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Las redes permiten el intercambio eficiente de datos y la asignación de recursos en ubicaciones geográficamente dispersas.</a:t>
            </a:r>
            <a:endParaRPr lang="en-US" sz="16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6393" y="5993130"/>
            <a:ext cx="475893" cy="47589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66393" y="6659404"/>
            <a:ext cx="2505194" cy="313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6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Innovación</a:t>
            </a:r>
            <a:endParaRPr lang="en-US" sz="1600" dirty="0"/>
          </a:p>
        </p:txBody>
      </p:sp>
      <p:sp>
        <p:nvSpPr>
          <p:cNvPr id="12" name="Text 6"/>
          <p:cNvSpPr/>
          <p:nvPr/>
        </p:nvSpPr>
        <p:spPr>
          <a:xfrm>
            <a:off x="666393" y="7086719"/>
            <a:ext cx="7811214" cy="6091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6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Las tecnologías emergentes como 5G, computación en el borde y SDN están dando forma al futuro de las redes.</a:t>
            </a:r>
            <a:endParaRPr lang="en-US" sz="16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</TotalTime>
  <Words>761</Words>
  <Application>Microsoft Office PowerPoint</Application>
  <PresentationFormat>Personalizado</PresentationFormat>
  <Paragraphs>100</Paragraphs>
  <Slides>8</Slides>
  <Notes>8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</vt:i4>
      </vt:variant>
    </vt:vector>
  </HeadingPairs>
  <TitlesOfParts>
    <vt:vector size="12" baseType="lpstr">
      <vt:lpstr>DM Sans</vt:lpstr>
      <vt:lpstr>Arial</vt:lpstr>
      <vt:lpstr>Dela Gothic One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ZAMBRANO VERA NEICER DANIEL</cp:lastModifiedBy>
  <cp:revision>5</cp:revision>
  <dcterms:created xsi:type="dcterms:W3CDTF">2024-09-11T02:51:11Z</dcterms:created>
  <dcterms:modified xsi:type="dcterms:W3CDTF">2024-09-11T18:31:57Z</dcterms:modified>
</cp:coreProperties>
</file>